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72" r:id="rId1"/>
  </p:sldMasterIdLst>
  <p:notesMasterIdLst>
    <p:notesMasterId r:id="rId14"/>
  </p:notesMasterIdLst>
  <p:handoutMasterIdLst>
    <p:handoutMasterId r:id="rId15"/>
  </p:handoutMasterIdLst>
  <p:sldIdLst>
    <p:sldId id="389" r:id="rId2"/>
    <p:sldId id="391" r:id="rId3"/>
    <p:sldId id="392" r:id="rId4"/>
    <p:sldId id="387" r:id="rId5"/>
    <p:sldId id="260" r:id="rId6"/>
    <p:sldId id="263" r:id="rId7"/>
    <p:sldId id="393" r:id="rId8"/>
    <p:sldId id="261" r:id="rId9"/>
    <p:sldId id="262" r:id="rId10"/>
    <p:sldId id="394" r:id="rId11"/>
    <p:sldId id="390" r:id="rId12"/>
    <p:sldId id="265" r:id="rId13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95" autoAdjust="0"/>
  </p:normalViewPr>
  <p:slideViewPr>
    <p:cSldViewPr>
      <p:cViewPr varScale="1">
        <p:scale>
          <a:sx n="96" d="100"/>
          <a:sy n="96" d="100"/>
        </p:scale>
        <p:origin x="-420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7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265" cy="480061"/>
          </a:xfrm>
          <a:prstGeom prst="rect">
            <a:avLst/>
          </a:prstGeom>
        </p:spPr>
        <p:txBody>
          <a:bodyPr vert="horz" lIns="95966" tIns="47983" rIns="95966" bIns="47983" rtlCol="0"/>
          <a:lstStyle>
            <a:lvl1pPr algn="l">
              <a:defRPr sz="1300"/>
            </a:lvl1pPr>
          </a:lstStyle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298" y="0"/>
            <a:ext cx="3169265" cy="480061"/>
          </a:xfrm>
          <a:prstGeom prst="rect">
            <a:avLst/>
          </a:prstGeom>
        </p:spPr>
        <p:txBody>
          <a:bodyPr vert="horz" lIns="95966" tIns="47983" rIns="95966" bIns="47983" rtlCol="0"/>
          <a:lstStyle>
            <a:lvl1pPr algn="r">
              <a:defRPr sz="1300"/>
            </a:lvl1pPr>
          </a:lstStyle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523"/>
            <a:ext cx="3169265" cy="480061"/>
          </a:xfrm>
          <a:prstGeom prst="rect">
            <a:avLst/>
          </a:prstGeom>
        </p:spPr>
        <p:txBody>
          <a:bodyPr vert="horz" lIns="95966" tIns="47983" rIns="95966" bIns="47983" rtlCol="0" anchor="b"/>
          <a:lstStyle>
            <a:lvl1pPr algn="l">
              <a:defRPr sz="1300"/>
            </a:lvl1pPr>
          </a:lstStyle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298" y="9119523"/>
            <a:ext cx="3169265" cy="480061"/>
          </a:xfrm>
          <a:prstGeom prst="rect">
            <a:avLst/>
          </a:prstGeom>
        </p:spPr>
        <p:txBody>
          <a:bodyPr vert="horz" lIns="95966" tIns="47983" rIns="95966" bIns="47983" rtlCol="0" anchor="b"/>
          <a:lstStyle>
            <a:lvl1pPr algn="r">
              <a:defRPr sz="1300"/>
            </a:lvl1pPr>
          </a:lstStyle>
          <a:p>
            <a:fld id="{F146821D-047F-4978-B554-63BD0D8A57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013101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" y="1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159760" cy="470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580" tIns="50222" rIns="96580" bIns="50222" numCol="1" anchor="t" anchorCtr="0" compatLnSpc="1">
            <a:prstTxWarp prst="textNoShape">
              <a:avLst/>
            </a:prstTxWarp>
          </a:bodyPr>
          <a:lstStyle>
            <a:lvl1pPr eaLnBrk="1">
              <a:tabLst>
                <a:tab pos="776827" algn="l"/>
                <a:tab pos="1553655" algn="l"/>
                <a:tab pos="2330481" algn="l"/>
                <a:tab pos="310730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145281" y="2"/>
            <a:ext cx="3159760" cy="470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580" tIns="50222" rIns="96580" bIns="50222" numCol="1" anchor="t" anchorCtr="0" compatLnSpc="1">
            <a:prstTxWarp prst="textNoShape">
              <a:avLst/>
            </a:prstTxWarp>
          </a:bodyPr>
          <a:lstStyle>
            <a:lvl1pPr algn="r" eaLnBrk="1">
              <a:tabLst>
                <a:tab pos="776827" algn="l"/>
                <a:tab pos="1553655" algn="l"/>
                <a:tab pos="2330481" algn="l"/>
                <a:tab pos="310730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3081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8888" y="719138"/>
            <a:ext cx="4787900" cy="3590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75359" y="4562005"/>
            <a:ext cx="5354321" cy="43111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580" tIns="50222" rIns="96580" bIns="5022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" y="9120730"/>
            <a:ext cx="3159760" cy="470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580" tIns="50222" rIns="96580" bIns="50222" numCol="1" anchor="b" anchorCtr="0" compatLnSpc="1">
            <a:prstTxWarp prst="textNoShape">
              <a:avLst/>
            </a:prstTxWarp>
          </a:bodyPr>
          <a:lstStyle>
            <a:lvl1pPr eaLnBrk="1">
              <a:tabLst>
                <a:tab pos="776827" algn="l"/>
                <a:tab pos="1553655" algn="l"/>
                <a:tab pos="2330481" algn="l"/>
                <a:tab pos="310730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4145281" y="9120730"/>
            <a:ext cx="3159760" cy="470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580" tIns="50222" rIns="96580" bIns="50222" numCol="1" anchor="b" anchorCtr="0" compatLnSpc="1">
            <a:prstTxWarp prst="textNoShape">
              <a:avLst/>
            </a:prstTxWarp>
          </a:bodyPr>
          <a:lstStyle>
            <a:lvl1pPr algn="r" eaLnBrk="1">
              <a:tabLst>
                <a:tab pos="776827" algn="l"/>
                <a:tab pos="1553655" algn="l"/>
                <a:tab pos="2330481" algn="l"/>
                <a:tab pos="3107308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F0873993-8743-44AA-90D4-707093DC199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78991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smtClean="0"/>
              <a:t>Professor Vernellia R.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0873993-8743-44AA-90D4-707093DC199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1728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4E980F-551F-4B5A-8E3C-6DEEBEB00F35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19201" y="708406"/>
            <a:ext cx="4876800" cy="354203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4E980F-551F-4B5A-8E3C-6DEEBEB00F35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19201" y="708406"/>
            <a:ext cx="4876800" cy="354203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18D2D1-5921-4EC3-9C5E-28FC4DE0F422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AD56F63-9564-49D7-B7B4-2D2A208E46ED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8DFADA6-C7FD-4410-AF78-1D02E87E0CE7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D13EFB-E159-4F69-9829-251C83310868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Dying While Black: Color-Blind Racism and Eliminating the Slave Health Deficit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7B8F52-A41B-49CD-970A-1626AB26E04D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7B8F52-A41B-49CD-970A-1626AB26E04D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8561" y="719885"/>
            <a:ext cx="4958080" cy="360106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8125" tIns="49063" rIns="98125" bIns="49063" anchor="ctr"/>
          <a:lstStyle/>
          <a:p>
            <a:endParaRPr lang="en-US" dirty="0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5362" y="4562006"/>
            <a:ext cx="5356013" cy="4312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US" dirty="0" smtClean="0"/>
              <a:t>Professor Vernellia R. Randall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idx="11"/>
          </p:nvPr>
        </p:nvSpPr>
        <p:spPr/>
        <p:txBody>
          <a:bodyPr/>
          <a:lstStyle/>
          <a:p>
            <a:r>
              <a:rPr lang="en-US" smtClean="0"/>
              <a:t>Law as a Social Determinant of Health: Black Health Status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CC-DDF1-4E03-BF07-709D6F0C9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685800" y="6461125"/>
            <a:ext cx="678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Dying While Black: Colorblind Policies and Eliminating the Slave Health Deficit  February 26, 2009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Copyright © 2007 Vernellia R. Randall. All Rights Reserved. Contact: randall@udayton.edu</a:t>
            </a:r>
            <a:r>
              <a:rPr lang="en-US" sz="1000" dirty="0">
                <a:solidFill>
                  <a:srgbClr val="FFFFFF"/>
                </a:solidFill>
                <a:cs typeface="Times New Roman" pitchFamily="16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48C1-450D-423B-989D-E0806C783C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D9F-DE5F-4888-A122-F6BA1B1DE7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0075" cy="11334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8220075" cy="45164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6553200" y="6248400"/>
            <a:ext cx="1285875" cy="4667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>
          <a:xfrm>
            <a:off x="8001000" y="6248400"/>
            <a:ext cx="676275" cy="466725"/>
          </a:xfrm>
        </p:spPr>
        <p:txBody>
          <a:bodyPr/>
          <a:lstStyle>
            <a:lvl1pPr>
              <a:defRPr/>
            </a:lvl1pPr>
          </a:lstStyle>
          <a:p>
            <a:fld id="{59FCC01A-7F8A-419E-9F36-29A52E45689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>
          <a:xfrm>
            <a:off x="381000" y="6248400"/>
            <a:ext cx="6096000" cy="4667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EACB-C9B8-4025-9512-299970E407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685800" y="6461125"/>
            <a:ext cx="678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Dying While Black: Colorblind Policies and Eliminating the Slave Health Deficit  February 26, 2009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Copyright © 2007 Vernellia R. Randall. All Rights Reserved. Contact: randall@udayton.edu</a:t>
            </a:r>
            <a:r>
              <a:rPr lang="en-US" sz="1000" dirty="0">
                <a:solidFill>
                  <a:srgbClr val="FFFFFF"/>
                </a:solidFill>
                <a:cs typeface="Times New Roman" pitchFamily="16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6F27-EE6D-46D2-99B6-DFFFF4501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685800" y="6461125"/>
            <a:ext cx="678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Dying While Black: Colorblind Policies and Eliminating the Slave Health Deficit  February 26, 2009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Copyright © 2007 Vernellia R. Randall. All Rights Reserved. Contact: randall@udayton.edu</a:t>
            </a:r>
            <a:r>
              <a:rPr lang="en-US" sz="1000" dirty="0">
                <a:solidFill>
                  <a:srgbClr val="FFFFFF"/>
                </a:solidFill>
                <a:cs typeface="Times New Roman" pitchFamily="16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1AAF-601A-4B3C-B363-5E14DA2EC3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685800" y="6461125"/>
            <a:ext cx="678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Dying While Black: Colorblind Policies and Eliminating the Slave Health Deficit  February 26, 2009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Copyright © 2007 Vernellia R. Randall. All Rights Reserved. Contact: randall@udayton.edu</a:t>
            </a:r>
            <a:r>
              <a:rPr lang="en-US" sz="1000" dirty="0">
                <a:solidFill>
                  <a:srgbClr val="FFFFFF"/>
                </a:solidFill>
                <a:cs typeface="Times New Roman" pitchFamily="16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F00C0-4FA6-43E7-A0E1-37062C7698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685800" y="6461125"/>
            <a:ext cx="678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Dying While Black: Colorblind Policies and Eliminating the Slave Health Deficit  February 26, 2009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FFFFFF"/>
                </a:solidFill>
                <a:latin typeface="Arial" charset="0"/>
              </a:rPr>
              <a:t>Copyright © 2007 Vernellia R. Randall. All Rights Reserved. Contact: randall@udayton.edu</a:t>
            </a:r>
            <a:r>
              <a:rPr lang="en-US" sz="1000" dirty="0">
                <a:solidFill>
                  <a:srgbClr val="FFFFFF"/>
                </a:solidFill>
                <a:cs typeface="Times New Roman" pitchFamily="16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5F5-8482-4760-8DD1-0AA8F25FD2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4F8C-D39E-4BF4-B382-F349C23C85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04023-55FD-43E5-BBF3-A06C3A5964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2B12-6D98-4CC5-A763-8E61EB94F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Feb. 23,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Black Health Status    Professor Vernellia Randall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398B3-E2CC-41F7-ABAB-F299E69867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1813"/>
            <a:ext cx="8991600" cy="1470025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Dying While Black</a:t>
            </a:r>
            <a:endParaRPr lang="en-US" sz="44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124200" y="2036812"/>
            <a:ext cx="5860026" cy="3220987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Black Health Status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Vernellia Randall, JD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Professor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School of Law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The University of Dayton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Feb. 23, 2011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+mn-lt"/>
                <a:cs typeface="Raavi" pitchFamily="2"/>
              </a:rPr>
              <a:t>Feb. 23, 2011</a:t>
            </a:r>
            <a:endParaRPr lang="en-US" dirty="0">
              <a:latin typeface="+mn-lt"/>
              <a:cs typeface="Raavi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338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CC-DDF1-4E03-BF07-709D6F0C9CC0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1991490"/>
            <a:ext cx="2590800" cy="326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6158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62875" cy="990600"/>
          </a:xfrm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dirty="0"/>
              <a:t>Distinguishing Race from Class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67200" y="1371600"/>
            <a:ext cx="4419600" cy="4689475"/>
          </a:xfrm>
          <a:ln/>
        </p:spPr>
        <p:txBody>
          <a:bodyPr>
            <a:normAutofit fontScale="92500"/>
          </a:bodyPr>
          <a:lstStyle/>
          <a:p>
            <a:pPr marL="333375" indent="-333375">
              <a:spcBef>
                <a:spcPts val="600"/>
              </a:spcBef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b="1" dirty="0" smtClean="0"/>
              <a:t>Is Race an Issue? </a:t>
            </a:r>
            <a:r>
              <a:rPr lang="en-US" sz="2400" dirty="0" smtClean="0"/>
              <a:t>Control </a:t>
            </a:r>
            <a:r>
              <a:rPr lang="en-US" sz="2400" dirty="0"/>
              <a:t>for class by comparing people of the same class but different race</a:t>
            </a:r>
          </a:p>
          <a:p>
            <a:pPr marL="733425" lvl="1" indent="-276225">
              <a:spcBef>
                <a:spcPts val="500"/>
              </a:spcBef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000" dirty="0"/>
              <a:t>Middle Class Blacks have a shorter life expectancy than Middle Class Whites</a:t>
            </a:r>
          </a:p>
          <a:p>
            <a:pPr marL="333375" indent="-333375">
              <a:spcBef>
                <a:spcPts val="500"/>
              </a:spcBef>
              <a:buSzTx/>
              <a:buFontTx/>
              <a:buNone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endParaRPr lang="en-US" sz="2000" dirty="0"/>
          </a:p>
          <a:p>
            <a:pPr marL="333375" indent="-333375">
              <a:spcBef>
                <a:spcPts val="600"/>
              </a:spcBef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b="1" dirty="0" smtClean="0"/>
              <a:t>Is Class an Issue? </a:t>
            </a:r>
            <a:r>
              <a:rPr lang="en-US" sz="2400" dirty="0" smtClean="0"/>
              <a:t>Control </a:t>
            </a:r>
            <a:r>
              <a:rPr lang="en-US" sz="2400" dirty="0"/>
              <a:t>for race by comparing people of the same race but different class</a:t>
            </a:r>
          </a:p>
          <a:p>
            <a:pPr marL="733425" lvl="1" indent="-276225">
              <a:spcBef>
                <a:spcPts val="500"/>
              </a:spcBef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000" dirty="0"/>
              <a:t>Poor Blacks have a shorter life expectancy than </a:t>
            </a:r>
            <a:r>
              <a:rPr lang="en-US" sz="2000" dirty="0" smtClean="0"/>
              <a:t>Middle class Blacks.</a:t>
            </a:r>
            <a:endParaRPr lang="en-US" sz="2000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half" idx="2"/>
          </p:nvPr>
        </p:nvSpPr>
        <p:spPr>
          <a:xfrm>
            <a:off x="381000" y="1524000"/>
            <a:ext cx="4038600" cy="2971800"/>
          </a:xfrm>
          <a:prstGeom prst="rect">
            <a:avLst/>
          </a:prstGeom>
          <a:ln/>
        </p:spPr>
        <p:txBody>
          <a:bodyPr>
            <a:normAutofit fontScale="92500"/>
          </a:bodyPr>
          <a:lstStyle/>
          <a:p>
            <a:pPr marL="333375" indent="-333375">
              <a:spcBef>
                <a:spcPts val="600"/>
              </a:spcBef>
              <a:buSzPct val="100000"/>
              <a:buFont typeface="Wingdings" pitchFamily="2" charset="2"/>
              <a:buChar char="§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b="1" dirty="0" smtClean="0"/>
              <a:t>Race</a:t>
            </a:r>
            <a:r>
              <a:rPr lang="en-US" sz="2400" dirty="0"/>
              <a:t> </a:t>
            </a:r>
            <a:r>
              <a:rPr lang="en-US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a social construction that has biological consequences primarily because of</a:t>
            </a:r>
            <a:r>
              <a:rPr lang="en-US" dirty="0"/>
              <a:t>:</a:t>
            </a:r>
          </a:p>
          <a:p>
            <a:pPr marL="733425" lvl="1" indent="-276225"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dirty="0"/>
              <a:t>Social isolation</a:t>
            </a:r>
          </a:p>
          <a:p>
            <a:pPr marL="733425" lvl="1" indent="-276225"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dirty="0" smtClean="0"/>
              <a:t>Racism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0386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>
            <a:normAutofit/>
          </a:bodyPr>
          <a:lstStyle/>
          <a:p>
            <a:fld id="{1ACC1AAF-601A-4B3C-B363-5E14DA2EC3A1}" type="slidenum">
              <a:rPr lang="en-US" smtClean="0">
                <a:latin typeface="+mn-lt"/>
              </a:rPr>
              <a:pPr/>
              <a:t>10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2614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62875" cy="85407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/>
              <a:t>Race not Class Alone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685800" y="1371600"/>
            <a:ext cx="7940675" cy="5147846"/>
          </a:xfrm>
          <a:ln/>
        </p:spPr>
        <p:txBody>
          <a:bodyPr>
            <a:noAutofit/>
          </a:bodyPr>
          <a:lstStyle/>
          <a:p>
            <a:pPr marL="333375" indent="-333375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sz="2400" dirty="0"/>
              <a:t>Akron Beacon </a:t>
            </a:r>
            <a:r>
              <a:rPr lang="en-US" sz="2400" dirty="0" smtClean="0"/>
              <a:t>Journal</a:t>
            </a:r>
          </a:p>
          <a:p>
            <a:pPr marL="333375" indent="-333375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endParaRPr lang="en-US" sz="2400" dirty="0"/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dirty="0"/>
              <a:t>Low income whites	  live </a:t>
            </a:r>
            <a:r>
              <a:rPr lang="en-US" dirty="0" smtClean="0">
                <a:solidFill>
                  <a:srgbClr val="FFC000"/>
                </a:solidFill>
              </a:rPr>
              <a:t>+</a:t>
            </a:r>
            <a:r>
              <a:rPr lang="en-US" dirty="0">
                <a:solidFill>
                  <a:srgbClr val="FFC000"/>
                </a:solidFill>
              </a:rPr>
              <a:t>3 years </a:t>
            </a:r>
            <a:r>
              <a:rPr lang="en-US" dirty="0"/>
              <a:t>longer than low income </a:t>
            </a:r>
            <a:r>
              <a:rPr lang="en-US" dirty="0" smtClean="0"/>
              <a:t>blacks</a:t>
            </a:r>
          </a:p>
          <a:p>
            <a:pPr marL="457200" lvl="1" indent="0">
              <a:lnSpc>
                <a:spcPct val="90000"/>
              </a:lnSpc>
              <a:spcBef>
                <a:spcPts val="600"/>
              </a:spcBef>
              <a:buClr>
                <a:srgbClr val="A886E0"/>
              </a:buClr>
              <a:buSzPct val="70000"/>
              <a:buNone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endParaRPr lang="en-US" dirty="0"/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333375" algn="l"/>
                <a:tab pos="446088" algn="l"/>
                <a:tab pos="903288" algn="l"/>
                <a:tab pos="1360488" algn="l"/>
                <a:tab pos="1817688" algn="l"/>
                <a:tab pos="2274888" algn="l"/>
                <a:tab pos="2732088" algn="l"/>
                <a:tab pos="3189288" algn="l"/>
                <a:tab pos="3646488" algn="l"/>
                <a:tab pos="4103688" algn="l"/>
                <a:tab pos="4560888" algn="l"/>
                <a:tab pos="5018088" algn="l"/>
                <a:tab pos="5475288" algn="l"/>
                <a:tab pos="5932488" algn="l"/>
                <a:tab pos="6389688" algn="l"/>
                <a:tab pos="6846888" algn="l"/>
                <a:tab pos="7304088" algn="l"/>
                <a:tab pos="7761288" algn="l"/>
                <a:tab pos="8218488" algn="l"/>
                <a:tab pos="8675688" algn="l"/>
                <a:tab pos="9132888" algn="l"/>
              </a:tabLst>
            </a:pPr>
            <a:r>
              <a:rPr lang="en-US" dirty="0"/>
              <a:t>Middle income whites </a:t>
            </a:r>
            <a:r>
              <a:rPr lang="en-US" dirty="0" smtClean="0"/>
              <a:t>live </a:t>
            </a:r>
            <a:r>
              <a:rPr lang="en-US" dirty="0" smtClean="0">
                <a:solidFill>
                  <a:srgbClr val="FFC000"/>
                </a:solidFill>
              </a:rPr>
              <a:t>+10 </a:t>
            </a:r>
            <a:r>
              <a:rPr lang="en-US" dirty="0">
                <a:solidFill>
                  <a:srgbClr val="FFC000"/>
                </a:solidFill>
              </a:rPr>
              <a:t>years </a:t>
            </a:r>
            <a:r>
              <a:rPr lang="en-US" dirty="0" smtClean="0"/>
              <a:t>longer </a:t>
            </a:r>
            <a:r>
              <a:rPr lang="en-US" dirty="0"/>
              <a:t>than middle income </a:t>
            </a:r>
            <a:r>
              <a:rPr lang="en-US" dirty="0" smtClean="0"/>
              <a:t>blacks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9530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1AAF-601A-4B3C-B363-5E14DA2EC3A1}" type="slidenum">
              <a:rPr lang="en-US" smtClean="0">
                <a:latin typeface="+mn-lt"/>
              </a:rPr>
              <a:pPr/>
              <a:t>11</a:t>
            </a:fld>
            <a:endParaRPr lang="en-US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5244" y="4953000"/>
            <a:ext cx="36487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C0C0"/>
                </a:solidFill>
              </a:rPr>
              <a:t>Statistics from Health, United States 2008</a:t>
            </a:r>
            <a:endParaRPr lang="en-US" sz="16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61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62875" cy="85407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/>
              <a:t>Race not Class Alone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50292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1AAF-601A-4B3C-B363-5E14DA2EC3A1}" type="slidenum">
              <a:rPr lang="en-US" smtClean="0">
                <a:latin typeface="+mn-lt"/>
              </a:rPr>
              <a:pPr/>
              <a:t>12</a:t>
            </a:fld>
            <a:endParaRPr lang="en-US" dirty="0">
              <a:latin typeface="+mn-lt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8305800" cy="304916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Low Birth Weight,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2005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	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					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                 </a:t>
            </a:r>
            <a:r>
              <a:rPr lang="en-US" u="sng" dirty="0" smtClean="0">
                <a:solidFill>
                  <a:schemeClr val="tx1"/>
                </a:solidFill>
                <a:latin typeface="Arial" charset="0"/>
              </a:rPr>
              <a:t>Black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     </a:t>
            </a:r>
            <a:r>
              <a:rPr lang="en-US" u="sng" dirty="0" smtClean="0">
                <a:solidFill>
                  <a:schemeClr val="tx1"/>
                </a:solidFill>
                <a:latin typeface="Arial" charset="0"/>
              </a:rPr>
              <a:t>White   </a:t>
            </a:r>
            <a:endParaRPr lang="en-US" u="sng" dirty="0">
              <a:solidFill>
                <a:schemeClr val="tx1"/>
              </a:solidFill>
              <a:latin typeface="Arial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Less than 12 years of education	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15.4         7.3 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12 years of education		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         13.9         7.4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13 year or more of Education	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12.4         6.5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Blacks with 13 years of education    12.4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Whites  less than 12 years                                7.3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5715000"/>
            <a:ext cx="36487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C0C0"/>
                </a:solidFill>
                <a:latin typeface="+mn-lt"/>
              </a:rPr>
              <a:t>Statistics from Health, United States 2008</a:t>
            </a:r>
            <a:endParaRPr lang="en-US" sz="1600" dirty="0">
              <a:solidFill>
                <a:srgbClr val="C0C0C0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724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In short, in the area of low birth weight, low income whites have better rates than middle income blacks. This dynamic is present in many areas of black life.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3676322"/>
              </p:ext>
            </p:extLst>
          </p:nvPr>
        </p:nvGraphicFramePr>
        <p:xfrm>
          <a:off x="762000" y="533400"/>
          <a:ext cx="7924800" cy="549179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910940"/>
                <a:gridCol w="1842259"/>
                <a:gridCol w="2171601"/>
              </a:tblGrid>
              <a:tr h="67351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Black Population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/>
                        <a:t>36,419,434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515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Black Death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1,039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per 100,000 population per year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327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Black Actual Deaths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/>
                        <a:t>378,325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32797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515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White Death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797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per 100,000 population per year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66559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Black Projected Deaths with White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/>
                        <a:t>290,409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32797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327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"EXCESS" Deaths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/>
                        <a:t>87,917</a:t>
                      </a:r>
                      <a:endParaRPr lang="en-US" sz="2400" b="1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327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Percent Additional Deaths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30%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492875"/>
            <a:ext cx="21336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1783" y="6492875"/>
            <a:ext cx="3760435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Vernellia Randall</a:t>
            </a:r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8A5D4F8C-D39E-4BF4-B382-F349C23C8500}" type="slidenum">
              <a:rPr lang="en-US" smtClean="0">
                <a:latin typeface="+mn-lt"/>
              </a:rPr>
              <a:pPr/>
              <a:t>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769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3927313"/>
              </p:ext>
            </p:extLst>
          </p:nvPr>
        </p:nvGraphicFramePr>
        <p:xfrm>
          <a:off x="800100" y="381000"/>
          <a:ext cx="7543800" cy="555771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886200"/>
                <a:gridCol w="1681843"/>
                <a:gridCol w="1975757"/>
              </a:tblGrid>
              <a:tr h="370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White Population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216,930,975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6170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White Death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797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per 100,000 population per year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70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White Actual Deaths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1,729,808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7024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57299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Black Death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1,039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per 100,000 population per year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740491">
                <a:tc>
                  <a:txBody>
                    <a:bodyPr/>
                    <a:lstStyle/>
                    <a:p>
                      <a:pPr algn="l" fontAlgn="b"/>
                      <a:endParaRPr lang="en-US" sz="2400" u="none" strike="noStrike" dirty="0" smtClean="0"/>
                    </a:p>
                    <a:p>
                      <a:pPr algn="l" fontAlgn="b"/>
                      <a:r>
                        <a:rPr lang="en-US" sz="2400" u="none" strike="noStrike" dirty="0" smtClean="0"/>
                        <a:t>White </a:t>
                      </a:r>
                      <a:r>
                        <a:rPr lang="en-US" sz="2400" u="none" strike="noStrike" dirty="0"/>
                        <a:t>Projected Deaths with Black Rate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2,253,479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7024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70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White </a:t>
                      </a:r>
                      <a:r>
                        <a:rPr lang="en-US" sz="2400" u="none" strike="noStrike" dirty="0" smtClean="0"/>
                        <a:t>“Deficit" </a:t>
                      </a:r>
                      <a:r>
                        <a:rPr lang="en-US" sz="2400" u="none" strike="noStrike" dirty="0"/>
                        <a:t>Deaths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523,671</a:t>
                      </a:r>
                      <a:endParaRPr lang="en-US" sz="2400" b="1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  <a:tr h="370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Percent Additional Deaths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/>
                        <a:t>30%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/>
                      </a:endParaRPr>
                    </a:p>
                  </a:txBody>
                  <a:tcPr marL="7924" marR="7924" marT="7924" marB="0" anchor="b"/>
                </a:tc>
              </a:tr>
            </a:tbl>
          </a:graphicData>
        </a:graphic>
      </p:graphicFrame>
      <p:sp>
        <p:nvSpPr>
          <p:cNvPr id="7" name="Text Box 96"/>
          <p:cNvSpPr txBox="1">
            <a:spLocks noChangeArrowheads="1"/>
          </p:cNvSpPr>
          <p:nvPr/>
        </p:nvSpPr>
        <p:spPr bwMode="auto">
          <a:xfrm>
            <a:off x="0" y="6096000"/>
            <a:ext cx="9144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World Health Organization and </a:t>
            </a: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Health, United States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3434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4F8C-D39E-4BF4-B382-F349C23C8500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7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04800" y="428625"/>
            <a:ext cx="8229600" cy="561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chemeClr val="tx1"/>
                </a:solidFill>
                <a:latin typeface="+mn-lt"/>
              </a:rPr>
              <a:t>Life </a:t>
            </a:r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>Expectancy - 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Males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3353954"/>
              </p:ext>
            </p:extLst>
          </p:nvPr>
        </p:nvGraphicFramePr>
        <p:xfrm>
          <a:off x="1219200" y="1466850"/>
          <a:ext cx="6477000" cy="424815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59779"/>
                <a:gridCol w="3496434"/>
                <a:gridCol w="2120787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Rank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State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Years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San Marino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80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2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Japan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79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9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Canada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78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30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Cuba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76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 </a:t>
                      </a:r>
                      <a:endParaRPr lang="en-US" sz="2400" b="1" i="0" u="none" strike="noStrike" dirty="0">
                        <a:solidFill>
                          <a:srgbClr val="C0C0C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</a:t>
                      </a:r>
                      <a:r>
                        <a:rPr lang="en-US" sz="2400" b="1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American</a:t>
                      </a:r>
                      <a:r>
                        <a:rPr lang="en-US" sz="2400" b="1" u="none" strike="noStrike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2400" b="1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Male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76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35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Chile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44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Barbados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72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57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Bahamas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71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75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Jamaica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69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953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 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 Male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69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7500" y="6492875"/>
            <a:ext cx="34290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8A5D4F8C-D39E-4BF4-B382-F349C23C8500}" type="slidenum">
              <a:rPr lang="en-US" smtClean="0">
                <a:latin typeface="+mn-lt"/>
              </a:rPr>
              <a:pPr/>
              <a:t>4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8065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04800" y="200025"/>
            <a:ext cx="8229600" cy="561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chemeClr val="tx1"/>
                </a:solidFill>
                <a:latin typeface="+mn-lt"/>
              </a:rPr>
              <a:t>Life Expectancy</a:t>
            </a:r>
          </a:p>
        </p:txBody>
      </p:sp>
      <p:sp>
        <p:nvSpPr>
          <p:cNvPr id="8288" name="Text Box 96"/>
          <p:cNvSpPr txBox="1">
            <a:spLocks noChangeArrowheads="1"/>
          </p:cNvSpPr>
          <p:nvPr/>
        </p:nvSpPr>
        <p:spPr bwMode="auto">
          <a:xfrm>
            <a:off x="4916" y="5791200"/>
            <a:ext cx="9144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World Health Organization and </a:t>
            </a: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Health, United States</a:t>
            </a:r>
          </a:p>
        </p:txBody>
      </p:sp>
      <p:sp>
        <p:nvSpPr>
          <p:cNvPr id="8383" name="Text Box 191"/>
          <p:cNvSpPr txBox="1">
            <a:spLocks noChangeArrowheads="1"/>
          </p:cNvSpPr>
          <p:nvPr/>
        </p:nvSpPr>
        <p:spPr bwMode="auto">
          <a:xfrm>
            <a:off x="3505200" y="550606"/>
            <a:ext cx="1436910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dirty="0" smtClean="0">
                <a:solidFill>
                  <a:srgbClr val="FFFFFF"/>
                </a:solidFill>
              </a:rPr>
              <a:t>Females</a:t>
            </a:r>
            <a:endParaRPr lang="en-US" sz="2800" b="1" dirty="0">
              <a:solidFill>
                <a:srgbClr val="FFFFFF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4587079"/>
              </p:ext>
            </p:extLst>
          </p:nvPr>
        </p:nvGraphicFramePr>
        <p:xfrm>
          <a:off x="1066800" y="914401"/>
          <a:ext cx="6855542" cy="436299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88025"/>
                <a:gridCol w="4214917"/>
                <a:gridCol w="1752600"/>
              </a:tblGrid>
              <a:tr h="6101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Rank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State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Years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Japan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86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4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Switzerland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84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9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Canada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83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29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United Kingdom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81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 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American Female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81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33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Cuba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80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39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Barbados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79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46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Bosnia and Herzegovina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78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71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55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Bahamas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77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71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 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 Female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77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340475"/>
            <a:ext cx="4572000" cy="3651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4F8C-D39E-4BF4-B382-F349C23C8500}" type="slidenum">
              <a:rPr lang="en-US" smtClean="0">
                <a:latin typeface="+mn-lt"/>
              </a:rPr>
              <a:pPr/>
              <a:t>5</a:t>
            </a:fld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6"/>
          <p:cNvSpPr txBox="1">
            <a:spLocks noChangeArrowheads="1"/>
          </p:cNvSpPr>
          <p:nvPr/>
        </p:nvSpPr>
        <p:spPr bwMode="auto">
          <a:xfrm>
            <a:off x="0" y="5334000"/>
            <a:ext cx="9144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World Health Organization and </a:t>
            </a:r>
            <a:r>
              <a:rPr lang="en-US" sz="1800" dirty="0" smtClean="0">
                <a:solidFill>
                  <a:srgbClr val="FFFFFF"/>
                </a:solidFill>
                <a:latin typeface="Garamond" pitchFamily="16" charset="0"/>
              </a:rPr>
              <a:t>2008 </a:t>
            </a:r>
            <a:r>
              <a:rPr lang="en-US" sz="1800" dirty="0">
                <a:solidFill>
                  <a:srgbClr val="FFFFFF"/>
                </a:solidFill>
                <a:latin typeface="Garamond" pitchFamily="16" charset="0"/>
              </a:rPr>
              <a:t>Health, United States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854259"/>
              </p:ext>
            </p:extLst>
          </p:nvPr>
        </p:nvGraphicFramePr>
        <p:xfrm>
          <a:off x="1981200" y="457200"/>
          <a:ext cx="5486399" cy="522541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45421"/>
                <a:gridCol w="3606247"/>
                <a:gridCol w="1034731"/>
              </a:tblGrid>
              <a:tr h="74194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/>
                        <a:t>Infant Mortality Rate</a:t>
                      </a:r>
                      <a:br>
                        <a:rPr lang="en-US" sz="2800" u="none" strike="noStrike" dirty="0"/>
                      </a:br>
                      <a:r>
                        <a:rPr lang="en-US" sz="2800" u="none" strike="noStrike" dirty="0"/>
                        <a:t>(per 1000 live births) 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/>
                        <a:t>Rank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/>
                        <a:t>State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/>
                        <a:t>Rate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1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Iceland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2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2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Japan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3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17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Switzerland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4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27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Cuba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5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American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5.7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44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Chile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8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58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Barbados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11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65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Bahamas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13</a:t>
                      </a:r>
                      <a:endParaRPr lang="en-US" sz="2800" b="0" i="0" u="none" strike="noStrike" dirty="0"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766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13.6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0" y="6391275"/>
            <a:ext cx="1285875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>
          <a:xfrm>
            <a:off x="8467725" y="6391275"/>
            <a:ext cx="676275" cy="466725"/>
          </a:xfrm>
        </p:spPr>
        <p:txBody>
          <a:bodyPr/>
          <a:lstStyle/>
          <a:p>
            <a:fld id="{59FCC01A-7F8A-419E-9F36-29A52E456892}" type="slidenum">
              <a:rPr lang="en-US" smtClean="0">
                <a:latin typeface="+mn-lt"/>
              </a:rPr>
              <a:pPr/>
              <a:t>6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2"/>
          </p:nvPr>
        </p:nvSpPr>
        <p:spPr>
          <a:xfrm>
            <a:off x="1447800" y="6391275"/>
            <a:ext cx="6096000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530849829"/>
              </p:ext>
            </p:extLst>
          </p:nvPr>
        </p:nvGraphicFramePr>
        <p:xfrm>
          <a:off x="1676400" y="990600"/>
          <a:ext cx="5486400" cy="44938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360743"/>
                <a:gridCol w="3199194"/>
                <a:gridCol w="926463"/>
              </a:tblGrid>
              <a:tr h="65962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baseline="0" dirty="0"/>
                        <a:t>Neonatal Mortality Rate</a:t>
                      </a:r>
                      <a:br>
                        <a:rPr lang="en-US" sz="2400" u="none" strike="noStrike" baseline="0" dirty="0"/>
                      </a:br>
                      <a:r>
                        <a:rPr lang="en-US" sz="2400" u="none" strike="noStrike" baseline="0" dirty="0"/>
                        <a:t>(per 1000 live births)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8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baseline="0" dirty="0"/>
                        <a:t>Rank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baseline="0" dirty="0"/>
                        <a:t>State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baseline="0" dirty="0"/>
                        <a:t>Rate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1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Japan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1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4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Andorra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2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16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Canada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3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American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3.7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32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Cuba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4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51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Ukraine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7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58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Barbados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8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baseline="0" dirty="0"/>
                        <a:t>62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baseline="0" dirty="0"/>
                        <a:t>Cape Verde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baseline="0" dirty="0"/>
                        <a:t>9</a:t>
                      </a:r>
                      <a:endParaRPr lang="en-US" sz="2400" b="0" i="0" u="none" strike="noStrike" baseline="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348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u="none" strike="noStrik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9.2</a:t>
                      </a:r>
                      <a:endParaRPr lang="en-US" sz="2400" b="1" i="0" u="none" strike="noStrike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0" y="6391275"/>
            <a:ext cx="1285875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8467725" y="6391275"/>
            <a:ext cx="676275" cy="466725"/>
          </a:xfrm>
        </p:spPr>
        <p:txBody>
          <a:bodyPr/>
          <a:lstStyle/>
          <a:p>
            <a:fld id="{59FCC01A-7F8A-419E-9F36-29A52E456892}" type="slidenum">
              <a:rPr lang="en-US" smtClean="0">
                <a:latin typeface="+mn-lt"/>
              </a:rPr>
              <a:pPr/>
              <a:t>7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idx="12"/>
          </p:nvPr>
        </p:nvSpPr>
        <p:spPr>
          <a:xfrm>
            <a:off x="1143000" y="6391275"/>
            <a:ext cx="6096000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3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/>
              <a:t>Maternal </a:t>
            </a:r>
            <a:r>
              <a:rPr lang="en-US" sz="4000" dirty="0" smtClean="0"/>
              <a:t>Deaths   </a:t>
            </a:r>
            <a:r>
              <a:rPr lang="en-US" sz="2400" dirty="0" smtClean="0"/>
              <a:t>per </a:t>
            </a:r>
            <a:r>
              <a:rPr lang="en-US" sz="2400" dirty="0"/>
              <a:t>100000 live births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0" y="6391275"/>
            <a:ext cx="1285875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>
          <a:xfrm>
            <a:off x="8467725" y="6391275"/>
            <a:ext cx="676275" cy="466725"/>
          </a:xfrm>
        </p:spPr>
        <p:txBody>
          <a:bodyPr/>
          <a:lstStyle/>
          <a:p>
            <a:fld id="{59FCC01A-7F8A-419E-9F36-29A52E456892}" type="slidenum">
              <a:rPr lang="en-US" smtClean="0">
                <a:latin typeface="+mn-lt"/>
              </a:rPr>
              <a:pPr/>
              <a:t>8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2"/>
          </p:nvPr>
        </p:nvSpPr>
        <p:spPr>
          <a:xfrm>
            <a:off x="1447800" y="6391275"/>
            <a:ext cx="6096000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Black Health Status    Professor </a:t>
            </a:r>
            <a:r>
              <a:rPr lang="en-US" dirty="0" err="1" smtClean="0">
                <a:latin typeface="+mn-lt"/>
              </a:rPr>
              <a:t>Vernellia</a:t>
            </a:r>
            <a:r>
              <a:rPr lang="en-US" dirty="0" smtClean="0">
                <a:latin typeface="+mn-lt"/>
              </a:rPr>
              <a:t> Randall</a:t>
            </a:r>
            <a:endParaRPr lang="en-US" dirty="0"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40859353"/>
              </p:ext>
            </p:extLst>
          </p:nvPr>
        </p:nvGraphicFramePr>
        <p:xfrm>
          <a:off x="1219200" y="1143635"/>
          <a:ext cx="6705600" cy="436245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380564"/>
                <a:gridCol w="4141695"/>
                <a:gridCol w="1183341"/>
              </a:tblGrid>
              <a:tr h="22383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1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Ireland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2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Sweden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3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21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Canada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7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30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New Zealand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9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 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American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9.1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34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Bulgaria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11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45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Bahamas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16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45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Barbados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16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56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/>
                        <a:t>Costa Rica 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/>
                        <a:t>30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/>
                        <a:t> </a:t>
                      </a:r>
                      <a:endParaRPr lang="en-US" sz="2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31.7</a:t>
                      </a:r>
                      <a:endParaRPr lang="en-US" sz="28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703262"/>
          </a:xfrm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dirty="0"/>
              <a:t>Low Birth Weight Newborns </a:t>
            </a:r>
            <a:r>
              <a:rPr lang="en-US" sz="2800" b="1" dirty="0"/>
              <a:t>(percent)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0" y="6391275"/>
            <a:ext cx="1285875" cy="46672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Feb. 23, 2011</a:t>
            </a:r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8467725" y="6391275"/>
            <a:ext cx="676275" cy="466725"/>
          </a:xfrm>
        </p:spPr>
        <p:txBody>
          <a:bodyPr/>
          <a:lstStyle/>
          <a:p>
            <a:fld id="{59FCC01A-7F8A-419E-9F36-29A52E456892}" type="slidenum">
              <a:rPr lang="en-US" smtClean="0">
                <a:latin typeface="+mn-lt"/>
              </a:rPr>
              <a:pPr/>
              <a:t>9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2"/>
          </p:nvPr>
        </p:nvSpPr>
        <p:spPr>
          <a:xfrm>
            <a:off x="1676400" y="6391275"/>
            <a:ext cx="6096000" cy="466725"/>
          </a:xfrm>
        </p:spPr>
        <p:txBody>
          <a:bodyPr/>
          <a:lstStyle/>
          <a:p>
            <a:r>
              <a:rPr lang="en-US" smtClean="0">
                <a:latin typeface="+mn-lt"/>
              </a:rPr>
              <a:t>Black Health Status    Professor Vernellia Randall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0921146"/>
              </p:ext>
            </p:extLst>
          </p:nvPr>
        </p:nvGraphicFramePr>
        <p:xfrm>
          <a:off x="1295400" y="1295400"/>
          <a:ext cx="6477000" cy="468052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362540"/>
                <a:gridCol w="3771668"/>
                <a:gridCol w="1342792"/>
              </a:tblGrid>
              <a:tr h="302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Rank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State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/>
                        <a:t>Rate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Albania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3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3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Sweden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4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21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Cuba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6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40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Bahamas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7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White American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7.2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75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Rwanda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9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90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Barbados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10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103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Ghana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11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114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/>
                        <a:t>Uganda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12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562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/>
                        <a:t>123</a:t>
                      </a:r>
                      <a:endParaRPr lang="en-US" sz="2400" b="0" i="0" u="none" strike="noStrike" dirty="0"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 smtClean="0"/>
                        <a:t>Tanzania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/>
                        <a:t>  13</a:t>
                      </a:r>
                      <a:endParaRPr lang="en-US" sz="2400" b="0" i="0" u="none" strike="noStrike" dirty="0"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  <a:tr h="31993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</a:endParaRPr>
                    </a:p>
                  </a:txBody>
                  <a:tcPr marL="8647" marR="8647" marT="864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Black American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13.6</a:t>
                      </a:r>
                      <a:endParaRPr lang="en-US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8647" marR="8647" marT="8647" marB="0" anchor="ctr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8725</TotalTime>
  <Words>852</Words>
  <Application>Microsoft Office PowerPoint</Application>
  <PresentationFormat>On-screen Show (4:3)</PresentationFormat>
  <Paragraphs>339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Dying While Black</vt:lpstr>
      <vt:lpstr>Slide 2</vt:lpstr>
      <vt:lpstr>Slide 3</vt:lpstr>
      <vt:lpstr>Slide 4</vt:lpstr>
      <vt:lpstr>Slide 5</vt:lpstr>
      <vt:lpstr>Slide 6</vt:lpstr>
      <vt:lpstr>Slide 7</vt:lpstr>
      <vt:lpstr>Maternal Deaths   per 100000 live births</vt:lpstr>
      <vt:lpstr>Low Birth Weight Newborns (percent)</vt:lpstr>
      <vt:lpstr>Distinguishing Race from Class</vt:lpstr>
      <vt:lpstr>Race not Class Alone</vt:lpstr>
      <vt:lpstr>Race not Class Alone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Eliminating the "Slave Health Deficit" and the "Jim Crow Effect" : Reparations and Black Health</dc:title>
  <dc:creator>Vernellia R Randall</dc:creator>
  <cp:lastModifiedBy>Ashley Bowen</cp:lastModifiedBy>
  <cp:revision>687</cp:revision>
  <cp:lastPrinted>2009-02-26T19:56:50Z</cp:lastPrinted>
  <dcterms:created xsi:type="dcterms:W3CDTF">2002-04-27T19:43:26Z</dcterms:created>
  <dcterms:modified xsi:type="dcterms:W3CDTF">2011-03-02T17:23:27Z</dcterms:modified>
</cp:coreProperties>
</file>